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71" r:id="rId5"/>
    <p:sldId id="272" r:id="rId6"/>
    <p:sldId id="273" r:id="rId7"/>
    <p:sldId id="274" r:id="rId8"/>
    <p:sldId id="267" r:id="rId9"/>
    <p:sldId id="269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3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2506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1491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5574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3pPr>
            <a:lvl4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4pPr>
            <a:lvl5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7839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4734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2712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4706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8239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3903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9530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4467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67553" y="309282"/>
            <a:ext cx="11492753" cy="9278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67553" y="1497106"/>
            <a:ext cx="11492753" cy="5224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AE8C7-73AF-44D9-9BCA-335513F90FD7}" type="datetimeFigureOut">
              <a:rPr kumimoji="1" lang="ja-JP" altLang="en-US" smtClean="0"/>
              <a:t>2023/5/16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9448800" y="4930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467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5">
            <a:lumMod val="50000"/>
          </a:schemeClr>
        </a:buClr>
        <a:buFont typeface="Wingdings" panose="05000000000000000000" pitchFamily="2" charset="2"/>
        <a:buChar char="n"/>
        <a:defRPr kumimoji="1" sz="36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Ø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u"/>
        <a:defRPr kumimoji="1" sz="28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ü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82706" y="1122363"/>
            <a:ext cx="11071412" cy="2387600"/>
          </a:xfrm>
        </p:spPr>
        <p:txBody>
          <a:bodyPr>
            <a:normAutofit fontScale="90000"/>
          </a:bodyPr>
          <a:lstStyle/>
          <a:p>
            <a:r>
              <a:rPr kumimoji="1" lang="ja-JP" altLang="en-US"/>
              <a:t>メディアコンピューティング</a:t>
            </a:r>
            <a:r>
              <a:rPr kumimoji="1" lang="en-US" altLang="ja-JP" dirty="0"/>
              <a:t>2023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46412" y="3853050"/>
            <a:ext cx="9144000" cy="1655762"/>
          </a:xfrm>
        </p:spPr>
        <p:txBody>
          <a:bodyPr>
            <a:normAutofit/>
          </a:bodyPr>
          <a:lstStyle/>
          <a:p>
            <a:r>
              <a:rPr lang="ja-JP" altLang="en-US" sz="3600"/>
              <a:t>第</a:t>
            </a:r>
            <a:r>
              <a:rPr lang="en-US" altLang="ja-JP" sz="3600" dirty="0"/>
              <a:t>5</a:t>
            </a:r>
            <a:r>
              <a:rPr lang="ja-JP" altLang="en-US" sz="3600"/>
              <a:t>回　画素ごとの濃淡変換</a:t>
            </a:r>
            <a:endParaRPr lang="en-US" altLang="ja-JP" sz="3600" dirty="0"/>
          </a:p>
          <a:p>
            <a:r>
              <a:rPr kumimoji="1" lang="ja-JP" altLang="en-US" sz="3600"/>
              <a:t>カラー画像の変換，複数画像の利用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120140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A1BC4C-B538-3446-B699-79F81FC3B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カラー画像の変換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F1DF9F-52BE-C84E-8615-EB22C05D5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ja-JP" altLang="en-US"/>
              <a:t>全てのチャンネルで同じ変換</a:t>
            </a:r>
            <a:endParaRPr kumimoji="1" lang="en-US" altLang="ja-JP" dirty="0"/>
          </a:p>
          <a:p>
            <a:pPr lvl="1">
              <a:lnSpc>
                <a:spcPct val="110000"/>
              </a:lnSpc>
            </a:pPr>
            <a:r>
              <a:rPr lang="ja-JP" altLang="en-US"/>
              <a:t>先週のおさらい</a:t>
            </a:r>
            <a:endParaRPr lang="en-US" altLang="ja-JP" dirty="0"/>
          </a:p>
          <a:p>
            <a:pPr>
              <a:lnSpc>
                <a:spcPct val="110000"/>
              </a:lnSpc>
            </a:pPr>
            <a:r>
              <a:rPr kumimoji="1" lang="ja-JP" altLang="en-US"/>
              <a:t>コントラスト強調</a:t>
            </a:r>
            <a:endParaRPr kumimoji="1" lang="en-US" altLang="ja-JP" dirty="0"/>
          </a:p>
          <a:p>
            <a:pPr>
              <a:lnSpc>
                <a:spcPct val="110000"/>
              </a:lnSpc>
            </a:pPr>
            <a:r>
              <a:rPr lang="ja-JP" altLang="en-US"/>
              <a:t>ソラリゼーション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B9F19EB-A9C9-F349-A4A0-F922579B09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0" t="18551" b="35316"/>
          <a:stretch/>
        </p:blipFill>
        <p:spPr>
          <a:xfrm rot="10800000">
            <a:off x="5433349" y="2187615"/>
            <a:ext cx="6025588" cy="2161094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1064CD9-E05F-BC43-95D3-8DB4C81D78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5" t="12025" b="12440"/>
          <a:stretch/>
        </p:blipFill>
        <p:spPr>
          <a:xfrm rot="10800000">
            <a:off x="5433349" y="4444769"/>
            <a:ext cx="4023167" cy="2413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384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A1BC4C-B538-3446-B699-79F81FC3B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カラー画像の変換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F1DF9F-52BE-C84E-8615-EB22C05D5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ja-JP" altLang="en-US"/>
              <a:t>特定のチャンネルのみ</a:t>
            </a:r>
            <a:endParaRPr kumimoji="1" lang="en-US" altLang="ja-JP" dirty="0"/>
          </a:p>
          <a:p>
            <a:pPr lvl="1">
              <a:lnSpc>
                <a:spcPct val="110000"/>
              </a:lnSpc>
            </a:pPr>
            <a:r>
              <a:rPr lang="en-US" altLang="ja-JP" dirty="0"/>
              <a:t>R</a:t>
            </a:r>
          </a:p>
          <a:p>
            <a:pPr lvl="2">
              <a:lnSpc>
                <a:spcPct val="110000"/>
              </a:lnSpc>
            </a:pPr>
            <a:r>
              <a:rPr lang="ja-JP" altLang="en-US"/>
              <a:t>夕暮れ風</a:t>
            </a:r>
            <a:endParaRPr lang="en-US" altLang="ja-JP" dirty="0"/>
          </a:p>
          <a:p>
            <a:pPr lvl="1">
              <a:lnSpc>
                <a:spcPct val="110000"/>
              </a:lnSpc>
            </a:pPr>
            <a:r>
              <a:rPr kumimoji="1" lang="en-US" altLang="ja-JP" dirty="0"/>
              <a:t>G</a:t>
            </a:r>
          </a:p>
          <a:p>
            <a:pPr lvl="2">
              <a:lnSpc>
                <a:spcPct val="110000"/>
              </a:lnSpc>
            </a:pPr>
            <a:r>
              <a:rPr lang="ja-JP" altLang="en-US"/>
              <a:t>初夏風</a:t>
            </a:r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CE9C0EE-8EB1-EE44-BE3D-4F7E00B8A7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3" t="5725" r="1618" b="15963"/>
          <a:stretch/>
        </p:blipFill>
        <p:spPr>
          <a:xfrm rot="10800000">
            <a:off x="4247809" y="2325149"/>
            <a:ext cx="6617074" cy="407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72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A1BC4C-B538-3446-B699-79F81FC3B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カラー画像の変換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F1DF9F-52BE-C84E-8615-EB22C05D5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ja-JP" altLang="en-US"/>
              <a:t>擬似カラー</a:t>
            </a:r>
            <a:endParaRPr kumimoji="1" lang="en-US" altLang="ja-JP" dirty="0"/>
          </a:p>
          <a:p>
            <a:pPr lvl="1">
              <a:lnSpc>
                <a:spcPct val="110000"/>
              </a:lnSpc>
            </a:pPr>
            <a:r>
              <a:rPr lang="ja-JP" altLang="en-US"/>
              <a:t>グレースケール画像</a:t>
            </a:r>
            <a:endParaRPr lang="en-US" altLang="ja-JP" dirty="0"/>
          </a:p>
          <a:p>
            <a:pPr lvl="2">
              <a:lnSpc>
                <a:spcPct val="110000"/>
              </a:lnSpc>
            </a:pPr>
            <a:r>
              <a:rPr lang="ja-JP" altLang="en-US"/>
              <a:t>サーモグラフィ風</a:t>
            </a:r>
            <a:endParaRPr lang="en-US" altLang="ja-JP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53AD322-E938-A94E-95C6-ABFE9A2638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9" t="5143" r="6498" b="3043"/>
          <a:stretch/>
        </p:blipFill>
        <p:spPr>
          <a:xfrm rot="5400000">
            <a:off x="4811324" y="1579944"/>
            <a:ext cx="5833641" cy="472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83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A1BC4C-B538-3446-B699-79F81FC3B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カラー画像の変換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F1DF9F-52BE-C84E-8615-EB22C05D5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en-US" altLang="ja-JP" dirty="0"/>
              <a:t>HSV</a:t>
            </a:r>
            <a:r>
              <a:rPr kumimoji="1" lang="ja-JP" altLang="en-US"/>
              <a:t>の変化</a:t>
            </a:r>
            <a:endParaRPr kumimoji="1" lang="en-US" altLang="ja-JP" dirty="0"/>
          </a:p>
          <a:p>
            <a:pPr lvl="1">
              <a:lnSpc>
                <a:spcPct val="110000"/>
              </a:lnSpc>
            </a:pPr>
            <a:r>
              <a:rPr lang="en-US" altLang="ja-JP" dirty="0"/>
              <a:t>H</a:t>
            </a:r>
          </a:p>
          <a:p>
            <a:pPr lvl="1">
              <a:lnSpc>
                <a:spcPct val="110000"/>
              </a:lnSpc>
            </a:pPr>
            <a:r>
              <a:rPr lang="en-US" altLang="ja-JP" dirty="0"/>
              <a:t>S</a:t>
            </a:r>
          </a:p>
          <a:p>
            <a:pPr lvl="1">
              <a:lnSpc>
                <a:spcPct val="110000"/>
              </a:lnSpc>
            </a:pPr>
            <a:r>
              <a:rPr lang="en-US" altLang="ja-JP" dirty="0"/>
              <a:t>V</a:t>
            </a:r>
          </a:p>
          <a:p>
            <a:pPr lvl="2">
              <a:lnSpc>
                <a:spcPct val="110000"/>
              </a:lnSpc>
            </a:pPr>
            <a:r>
              <a:rPr lang="ja-JP" altLang="en-US"/>
              <a:t>ポスタリゼーション</a:t>
            </a:r>
            <a:br>
              <a:rPr lang="en-US" altLang="ja-JP" dirty="0"/>
            </a:br>
            <a:r>
              <a:rPr lang="ja-JP" altLang="en-US"/>
              <a:t>にすればアニメ風</a:t>
            </a:r>
            <a:endParaRPr lang="en-US" altLang="ja-JP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2F3BA68-30B9-9E40-9A9C-1B3408A088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3" t="3343" r="4473" b="3043"/>
          <a:stretch/>
        </p:blipFill>
        <p:spPr>
          <a:xfrm rot="5400000">
            <a:off x="4635658" y="1539431"/>
            <a:ext cx="5822069" cy="481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115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A1BC4C-B538-3446-B699-79F81FC3B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複数画像の利用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F1DF9F-52BE-C84E-8615-EB22C05D5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ja-JP" altLang="en-US"/>
              <a:t>画像間演算</a:t>
            </a:r>
            <a:endParaRPr kumimoji="1" lang="en-US" altLang="ja-JP" dirty="0"/>
          </a:p>
          <a:p>
            <a:pPr marL="914400" lvl="2" indent="0">
              <a:lnSpc>
                <a:spcPct val="110000"/>
              </a:lnSpc>
              <a:buNone/>
            </a:pPr>
            <a:r>
              <a:rPr lang="en-US" altLang="ja-JP" dirty="0"/>
              <a:t>cv::</a:t>
            </a:r>
            <a:r>
              <a:rPr lang="en-US" altLang="ja-JP" dirty="0" err="1"/>
              <a:t>addWeighted</a:t>
            </a:r>
            <a:r>
              <a:rPr lang="en-US" altLang="ja-JP" dirty="0"/>
              <a:t>(src1,alpha,src2,beta,gamma,dst)</a:t>
            </a:r>
          </a:p>
          <a:p>
            <a:pPr marL="1371600" lvl="3" indent="0">
              <a:lnSpc>
                <a:spcPct val="110000"/>
              </a:lnSpc>
              <a:buNone/>
            </a:pPr>
            <a:r>
              <a:rPr lang="en-US" altLang="ja-JP" dirty="0"/>
              <a:t>g = αf</a:t>
            </a:r>
            <a:r>
              <a:rPr lang="en-US" altLang="ja-JP" baseline="-25000" dirty="0"/>
              <a:t>1</a:t>
            </a:r>
            <a:r>
              <a:rPr lang="en-US" altLang="ja-JP" dirty="0"/>
              <a:t> + βf</a:t>
            </a:r>
            <a:r>
              <a:rPr lang="en-US" altLang="ja-JP" baseline="-25000" dirty="0"/>
              <a:t>2</a:t>
            </a:r>
            <a:r>
              <a:rPr lang="en-US" altLang="ja-JP" dirty="0"/>
              <a:t> + </a:t>
            </a:r>
            <a:r>
              <a:rPr lang="en-US" altLang="ja-JP" dirty="0" err="1"/>
              <a:t>γ</a:t>
            </a:r>
            <a:r>
              <a:rPr lang="en-US" altLang="ja-JP" dirty="0"/>
              <a:t> </a:t>
            </a:r>
          </a:p>
          <a:p>
            <a:pPr marL="1371600" lvl="3" indent="0">
              <a:lnSpc>
                <a:spcPct val="110000"/>
              </a:lnSpc>
              <a:buNone/>
            </a:pPr>
            <a:r>
              <a:rPr lang="en-US" altLang="ja-JP" dirty="0"/>
              <a:t>		(α + β = 1)</a:t>
            </a:r>
          </a:p>
          <a:p>
            <a:pPr lvl="1">
              <a:lnSpc>
                <a:spcPct val="110000"/>
              </a:lnSpc>
            </a:pPr>
            <a:r>
              <a:rPr lang="ja-JP" altLang="en-US"/>
              <a:t>アルファブレンディング</a:t>
            </a:r>
            <a:endParaRPr lang="en-US" altLang="ja-JP" dirty="0"/>
          </a:p>
          <a:p>
            <a:pPr lvl="2">
              <a:lnSpc>
                <a:spcPct val="110000"/>
              </a:lnSpc>
            </a:pPr>
            <a:r>
              <a:rPr lang="ja-JP" altLang="en-US"/>
              <a:t>重み付き和</a:t>
            </a:r>
            <a:endParaRPr lang="en-US" altLang="ja-JP" dirty="0"/>
          </a:p>
          <a:p>
            <a:pPr lvl="1">
              <a:lnSpc>
                <a:spcPct val="110000"/>
              </a:lnSpc>
            </a:pPr>
            <a:r>
              <a:rPr kumimoji="1" lang="ja-JP" altLang="en-US"/>
              <a:t>ディゾルブ</a:t>
            </a:r>
            <a:endParaRPr kumimoji="1" lang="en-US" altLang="ja-JP" dirty="0"/>
          </a:p>
          <a:p>
            <a:pPr lvl="2">
              <a:lnSpc>
                <a:spcPct val="110000"/>
              </a:lnSpc>
            </a:pPr>
            <a:r>
              <a:rPr lang="en-US" altLang="ja-JP" dirty="0"/>
              <a:t>α</a:t>
            </a:r>
            <a:r>
              <a:rPr lang="ja-JP" altLang="en-US"/>
              <a:t>を時間的に変化</a:t>
            </a:r>
            <a:endParaRPr kumimoji="1" lang="en-US" altLang="ja-JP" dirty="0"/>
          </a:p>
          <a:p>
            <a:pPr lvl="2">
              <a:lnSpc>
                <a:spcPct val="110000"/>
              </a:lnSpc>
            </a:pP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DB858A7B-3CE6-A840-A0A9-8AA7647B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" t="19001" r="2630" b="28790"/>
          <a:stretch/>
        </p:blipFill>
        <p:spPr>
          <a:xfrm rot="10800000">
            <a:off x="5557636" y="4109290"/>
            <a:ext cx="6551271" cy="2685327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8E6DAD-9AEF-6842-9D05-1645A18D8BC8}"/>
              </a:ext>
            </a:extLst>
          </p:cNvPr>
          <p:cNvSpPr txBox="1"/>
          <p:nvPr/>
        </p:nvSpPr>
        <p:spPr>
          <a:xfrm>
            <a:off x="5278056" y="3240911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rgbClr val="FF0000"/>
                </a:solidFill>
              </a:rPr>
              <a:t>←画像の明るさを変えないため</a:t>
            </a:r>
          </a:p>
        </p:txBody>
      </p:sp>
    </p:spTree>
    <p:extLst>
      <p:ext uri="{BB962C8B-B14F-4D97-AF65-F5344CB8AC3E}">
        <p14:creationId xmlns:p14="http://schemas.microsoft.com/office/powerpoint/2010/main" val="3052379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A1BC4C-B538-3446-B699-79F81FC3B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複数画像の利用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F1DF9F-52BE-C84E-8615-EB22C05D5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kumimoji="1" lang="ja-JP" altLang="en-US"/>
              <a:t>エンボス加工</a:t>
            </a:r>
            <a:endParaRPr kumimoji="1" lang="en-US" altLang="ja-JP" dirty="0"/>
          </a:p>
          <a:p>
            <a:pPr lvl="1">
              <a:lnSpc>
                <a:spcPct val="110000"/>
              </a:lnSpc>
            </a:pPr>
            <a:r>
              <a:rPr kumimoji="1" lang="ja-JP" altLang="en-US"/>
              <a:t>浮き彫りのような画像</a:t>
            </a:r>
            <a:endParaRPr kumimoji="1" lang="en-US" altLang="ja-JP" dirty="0"/>
          </a:p>
          <a:p>
            <a:pPr lvl="1">
              <a:lnSpc>
                <a:spcPct val="110000"/>
              </a:lnSpc>
            </a:pPr>
            <a:endParaRPr lang="en-US" altLang="ja-JP" dirty="0"/>
          </a:p>
          <a:p>
            <a:pPr lvl="1">
              <a:lnSpc>
                <a:spcPct val="110000"/>
              </a:lnSpc>
            </a:pPr>
            <a:endParaRPr kumimoji="1" lang="en-US" altLang="ja-JP" dirty="0"/>
          </a:p>
          <a:p>
            <a:pPr lvl="2">
              <a:lnSpc>
                <a:spcPct val="110000"/>
              </a:lnSpc>
            </a:pPr>
            <a:endParaRPr lang="en-US" altLang="ja-JP" dirty="0"/>
          </a:p>
          <a:p>
            <a:pPr lvl="2">
              <a:lnSpc>
                <a:spcPct val="110000"/>
              </a:lnSpc>
            </a:pPr>
            <a:endParaRPr lang="en-US" altLang="ja-JP" dirty="0"/>
          </a:p>
          <a:p>
            <a:pPr lvl="2">
              <a:lnSpc>
                <a:spcPct val="110000"/>
              </a:lnSpc>
            </a:pPr>
            <a:endParaRPr lang="en-US" altLang="ja-JP" dirty="0"/>
          </a:p>
          <a:p>
            <a:pPr lvl="2">
              <a:lnSpc>
                <a:spcPct val="110000"/>
              </a:lnSpc>
            </a:pPr>
            <a:r>
              <a:rPr lang="en-US" altLang="ja-JP" dirty="0"/>
              <a:t>cv::</a:t>
            </a:r>
            <a:r>
              <a:rPr lang="en-US" altLang="ja-JP" dirty="0" err="1"/>
              <a:t>addWeighted</a:t>
            </a:r>
            <a:r>
              <a:rPr lang="en-US" altLang="ja-JP" dirty="0"/>
              <a:t>(src1,alpha,src2,beta,gamma,dst)</a:t>
            </a:r>
          </a:p>
          <a:p>
            <a:pPr lvl="3">
              <a:lnSpc>
                <a:spcPct val="110000"/>
              </a:lnSpc>
            </a:pPr>
            <a:r>
              <a:rPr lang="en-US" altLang="ja-JP" dirty="0"/>
              <a:t>g = f</a:t>
            </a:r>
            <a:r>
              <a:rPr lang="en-US" altLang="ja-JP" baseline="-25000" dirty="0"/>
              <a:t>1</a:t>
            </a:r>
            <a:r>
              <a:rPr lang="en-US" altLang="ja-JP" dirty="0"/>
              <a:t> + f</a:t>
            </a:r>
            <a:r>
              <a:rPr lang="en-US" altLang="ja-JP" baseline="-25000" dirty="0"/>
              <a:t>2</a:t>
            </a:r>
            <a:r>
              <a:rPr lang="en-US" altLang="ja-JP" dirty="0"/>
              <a:t> – 128</a:t>
            </a:r>
          </a:p>
          <a:p>
            <a:pPr lvl="4">
              <a:lnSpc>
                <a:spcPct val="110000"/>
              </a:lnSpc>
            </a:pPr>
            <a:r>
              <a:rPr kumimoji="1" lang="en-US" altLang="ja-JP" dirty="0"/>
              <a:t>alpha = 1, beta = 1, gamma = -128</a:t>
            </a:r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7911B0F-D880-C646-8791-4DBF001E5B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9" t="2218" r="12405"/>
          <a:stretch/>
        </p:blipFill>
        <p:spPr>
          <a:xfrm rot="5400000">
            <a:off x="6292549" y="386240"/>
            <a:ext cx="4510155" cy="502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014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29647F-6EAB-7248-A296-9EB33FA5E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</a:t>
            </a:r>
            <a:r>
              <a:rPr kumimoji="1" lang="en-US" altLang="ja-JP" dirty="0"/>
              <a:t>05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32F32F-F8C1-1B4C-BB42-9BC385E5C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kumimoji="1" lang="ja-JP" altLang="en-US"/>
              <a:t>様々な変換・加工を施そう</a:t>
            </a:r>
            <a:endParaRPr kumimoji="1" lang="en-US" altLang="ja-JP" dirty="0"/>
          </a:p>
          <a:p>
            <a:pPr lvl="2">
              <a:lnSpc>
                <a:spcPct val="120000"/>
              </a:lnSpc>
            </a:pPr>
            <a:r>
              <a:rPr lang="ja-JP" altLang="en-US"/>
              <a:t>前回の</a:t>
            </a:r>
            <a:r>
              <a:rPr lang="en-US" altLang="ja-JP" dirty="0"/>
              <a:t>mc04.cpp</a:t>
            </a:r>
            <a:r>
              <a:rPr lang="ja-JP" altLang="en-US"/>
              <a:t>をコピペして，</a:t>
            </a:r>
            <a:r>
              <a:rPr lang="en-US" altLang="ja-JP" dirty="0"/>
              <a:t>mc05.cpp</a:t>
            </a:r>
            <a:r>
              <a:rPr lang="ja-JP" altLang="en-US"/>
              <a:t>にリネーム</a:t>
            </a:r>
            <a:endParaRPr lang="en-US" altLang="ja-JP" dirty="0"/>
          </a:p>
          <a:p>
            <a:pPr lvl="1">
              <a:lnSpc>
                <a:spcPct val="120000"/>
              </a:lnSpc>
            </a:pPr>
            <a:r>
              <a:rPr lang="ja-JP" altLang="en-US"/>
              <a:t>コントラスト強調</a:t>
            </a:r>
            <a:endParaRPr lang="en-US" altLang="ja-JP" dirty="0"/>
          </a:p>
          <a:p>
            <a:pPr lvl="1">
              <a:lnSpc>
                <a:spcPct val="120000"/>
              </a:lnSpc>
            </a:pPr>
            <a:r>
              <a:rPr lang="ja-JP" altLang="en-US"/>
              <a:t>特定チャンネル強調</a:t>
            </a:r>
            <a:endParaRPr lang="en-US" altLang="ja-JP" dirty="0"/>
          </a:p>
          <a:p>
            <a:pPr lvl="1">
              <a:lnSpc>
                <a:spcPct val="120000"/>
              </a:lnSpc>
            </a:pPr>
            <a:r>
              <a:rPr lang="ja-JP" altLang="en-US"/>
              <a:t>擬似カラー</a:t>
            </a:r>
            <a:endParaRPr lang="en-US" altLang="ja-JP" dirty="0"/>
          </a:p>
          <a:p>
            <a:pPr lvl="2">
              <a:lnSpc>
                <a:spcPct val="120000"/>
              </a:lnSpc>
            </a:pPr>
            <a:r>
              <a:rPr lang="ja-JP" altLang="en-US"/>
              <a:t>グレースケール画像に対して</a:t>
            </a:r>
            <a:endParaRPr lang="en-US" altLang="ja-JP" dirty="0"/>
          </a:p>
          <a:p>
            <a:pPr lvl="1">
              <a:lnSpc>
                <a:spcPct val="120000"/>
              </a:lnSpc>
            </a:pPr>
            <a:r>
              <a:rPr lang="en-US" altLang="ja-JP" dirty="0"/>
              <a:t>HSV</a:t>
            </a:r>
            <a:r>
              <a:rPr lang="ja-JP" altLang="en-US"/>
              <a:t>の加工</a:t>
            </a:r>
            <a:endParaRPr lang="en-US" altLang="ja-JP" dirty="0"/>
          </a:p>
          <a:p>
            <a:pPr lvl="1">
              <a:lnSpc>
                <a:spcPct val="120000"/>
              </a:lnSpc>
            </a:pPr>
            <a:r>
              <a:rPr lang="ja-JP" altLang="en-US"/>
              <a:t>エンボス加工</a:t>
            </a:r>
            <a:endParaRPr lang="en-US" altLang="ja-JP" dirty="0"/>
          </a:p>
          <a:p>
            <a:pPr lvl="2">
              <a:lnSpc>
                <a:spcPct val="120000"/>
              </a:lnSpc>
            </a:pPr>
            <a:r>
              <a:rPr lang="ja-JP" altLang="en-US"/>
              <a:t>グレースケール画像に対して</a:t>
            </a:r>
            <a:endParaRPr lang="en-US" altLang="ja-JP" dirty="0"/>
          </a:p>
          <a:p>
            <a:pPr lvl="1">
              <a:lnSpc>
                <a:spcPct val="120000"/>
              </a:lnSpc>
            </a:pPr>
            <a:r>
              <a:rPr lang="ja-JP" altLang="en-US"/>
              <a:t>アルファブレンディング</a:t>
            </a:r>
            <a:endParaRPr lang="en-US" altLang="ja-JP" dirty="0"/>
          </a:p>
          <a:p>
            <a:pPr lvl="2">
              <a:lnSpc>
                <a:spcPct val="120000"/>
              </a:lnSpc>
            </a:pPr>
            <a:r>
              <a:rPr lang="ja-JP" altLang="en-US"/>
              <a:t>軌跡を表示してみよう</a:t>
            </a:r>
            <a:endParaRPr lang="en-US" altLang="ja-JP" dirty="0"/>
          </a:p>
          <a:p>
            <a:pPr lvl="3">
              <a:lnSpc>
                <a:spcPct val="120000"/>
              </a:lnSpc>
            </a:pPr>
            <a:r>
              <a:rPr lang="ja-JP" altLang="en-US"/>
              <a:t>過去</a:t>
            </a:r>
            <a:r>
              <a:rPr lang="en-US" altLang="ja-JP" dirty="0"/>
              <a:t>n</a:t>
            </a:r>
            <a:r>
              <a:rPr lang="ja-JP" altLang="en-US"/>
              <a:t>フレームの軌跡を表示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601486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A9301E-81BA-624E-9516-F4F18433B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05</a:t>
            </a:r>
            <a:endParaRPr lang="ja-JP" altLang="en-US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23C71746-36E3-D743-ADC8-2165CDE8A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様々な変換・加工を施した面白い映像を提出</a:t>
            </a:r>
          </a:p>
          <a:p>
            <a:pPr lvl="1"/>
            <a:r>
              <a:rPr lang="ja-JP" altLang="en-US"/>
              <a:t>１０秒程度のムービーを提出</a:t>
            </a:r>
          </a:p>
          <a:p>
            <a:pPr lvl="1"/>
            <a:r>
              <a:rPr lang="en-US" altLang="ja-JP" dirty="0"/>
              <a:t>QuickTime</a:t>
            </a:r>
            <a:r>
              <a:rPr lang="ja-JP" altLang="en-US"/>
              <a:t>を利用</a:t>
            </a:r>
          </a:p>
          <a:p>
            <a:pPr lvl="2"/>
            <a:r>
              <a:rPr lang="ja-JP" altLang="en-US"/>
              <a:t>「ファイル」の「新規画面収録」で範囲指定録画</a:t>
            </a:r>
          </a:p>
          <a:p>
            <a:endParaRPr lang="ja-JP" altLang="en-US"/>
          </a:p>
          <a:p>
            <a:endParaRPr kumimoji="1" lang="ja-JP" altLang="en-US"/>
          </a:p>
        </p:txBody>
      </p:sp>
      <p:pic>
        <p:nvPicPr>
          <p:cNvPr id="3" name="画面収録 2020-06-02 15.52.08.mov">
            <a:hlinkClick r:id="" action="ppaction://media"/>
            <a:extLst>
              <a:ext uri="{FF2B5EF4-FFF2-40B4-BE49-F238E27FC236}">
                <a16:creationId xmlns:a16="http://schemas.microsoft.com/office/drawing/2014/main" id="{318E421C-7A4A-D14E-A60B-4998FC686A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3591" y="3786179"/>
            <a:ext cx="4884516" cy="293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433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2745</TotalTime>
  <Words>262</Words>
  <Application>Microsoft Macintosh PowerPoint</Application>
  <PresentationFormat>ワイド画面</PresentationFormat>
  <Paragraphs>63</Paragraphs>
  <Slides>9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游ゴシック</vt:lpstr>
      <vt:lpstr>游ゴシック Light</vt:lpstr>
      <vt:lpstr>Arial</vt:lpstr>
      <vt:lpstr>Courier New</vt:lpstr>
      <vt:lpstr>Wingdings</vt:lpstr>
      <vt:lpstr>Office テーマ</vt:lpstr>
      <vt:lpstr>メディアコンピューティング2023 </vt:lpstr>
      <vt:lpstr>カラー画像の変換</vt:lpstr>
      <vt:lpstr>カラー画像の変換</vt:lpstr>
      <vt:lpstr>カラー画像の変換</vt:lpstr>
      <vt:lpstr>カラー画像の変換</vt:lpstr>
      <vt:lpstr>複数画像の利用</vt:lpstr>
      <vt:lpstr>複数画像の利用</vt:lpstr>
      <vt:lpstr>演習05</vt:lpstr>
      <vt:lpstr>課題05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メディアコンピューティング2020 </dc:title>
  <dc:creator>北坂　孝幸</dc:creator>
  <cp:lastModifiedBy>Takayuki Kitasaka</cp:lastModifiedBy>
  <cp:revision>275</cp:revision>
  <dcterms:created xsi:type="dcterms:W3CDTF">2020-05-14T05:40:54Z</dcterms:created>
  <dcterms:modified xsi:type="dcterms:W3CDTF">2023-05-16T01:51:07Z</dcterms:modified>
</cp:coreProperties>
</file>

<file path=docProps/thumbnail.jpeg>
</file>